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5" r:id="rId2"/>
    <p:sldId id="547" r:id="rId3"/>
    <p:sldId id="632" r:id="rId4"/>
    <p:sldId id="599" r:id="rId5"/>
    <p:sldId id="601" r:id="rId6"/>
    <p:sldId id="592" r:id="rId7"/>
    <p:sldId id="624" r:id="rId8"/>
    <p:sldId id="625" r:id="rId9"/>
    <p:sldId id="626" r:id="rId10"/>
    <p:sldId id="618" r:id="rId11"/>
    <p:sldId id="597" r:id="rId12"/>
    <p:sldId id="619" r:id="rId13"/>
    <p:sldId id="607" r:id="rId14"/>
    <p:sldId id="598" r:id="rId15"/>
    <p:sldId id="627" r:id="rId16"/>
    <p:sldId id="628" r:id="rId17"/>
    <p:sldId id="621" r:id="rId18"/>
    <p:sldId id="622" r:id="rId19"/>
    <p:sldId id="629" r:id="rId20"/>
    <p:sldId id="630" r:id="rId21"/>
    <p:sldId id="631" r:id="rId22"/>
    <p:sldId id="608" r:id="rId23"/>
    <p:sldId id="609" r:id="rId24"/>
    <p:sldId id="610" r:id="rId25"/>
    <p:sldId id="611" r:id="rId26"/>
    <p:sldId id="612" r:id="rId27"/>
    <p:sldId id="613" r:id="rId28"/>
    <p:sldId id="614" r:id="rId29"/>
    <p:sldId id="615" r:id="rId30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1"/>
    <p:restoredTop sz="94694"/>
  </p:normalViewPr>
  <p:slideViewPr>
    <p:cSldViewPr>
      <p:cViewPr varScale="1">
        <p:scale>
          <a:sx n="113" d="100"/>
          <a:sy n="113" d="100"/>
        </p:scale>
        <p:origin x="1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636D43-D4F4-AB4E-AC08-0011D3F21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F377-C4BF-C342-9D3E-D159FB3B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04ABA-2208-49CA-8BD0-B401195A0249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63FDF-4463-7545-9D53-2AF07D94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EECE9-BEA4-8D4F-BB5D-165935CE3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470E9-0BD7-4EF5-954D-CA04848F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8B53-C945-9B4E-8BA5-8439CE784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C8F6-4C31-0E4B-BD60-FD0E576C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FC689-A490-4362-BF79-8815AF491FB8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D4D84-9CCF-B443-81F4-997B5E730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8835CA-22C6-E24B-BD16-CFC68438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DA21-F2E3-1F49-A83A-0FB30DEEC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9AF-FF85-9949-9A6D-9C08E7101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7940F-35EC-40EB-9131-D6D871D4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F7B17461-9A38-3142-8866-864B95798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7F50DA42-C3B7-9144-998F-3FF5C0CB2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E80FBCEC-666C-4840-AEF7-C63B4EA4B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080D99-A0EB-434C-8826-DAD4BF76CCF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05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050489A-2BAE-0D40-A336-0B56D265B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E48173CF-D5BB-4743-A20C-962E10E0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BF55F2C-31A1-7B49-9112-6FD758449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34C936-8C48-AE47-BA29-7D3D244BD53B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4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D10C463-B625-C349-AE80-6F2FEDB9C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9CBF26D-16F7-7F4F-91A2-C1DB73AF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B5F5224-ECFD-9D40-B2D5-88D42353F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280150-32A5-9B42-99FE-FE695ED4E0B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19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06797B1-DECA-FE4F-8785-DAC4A32E5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B51BA1-9D96-204E-9E68-EAC3F4DC0D7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F933E63-D79B-7F46-9A8A-B818AA67D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D6C5CA0-D991-734A-AD5E-C67845E89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en-US"/>
              <a:t>Figure 4-4 Inheritance patterns in three crosses involving the normal wild-type </a:t>
            </a:r>
            <a:r>
              <a:rPr lang="en-US" altLang="en-US" i="1"/>
              <a:t>agouti </a:t>
            </a:r>
            <a:r>
              <a:rPr lang="en-US" altLang="en-US"/>
              <a:t>allele (</a:t>
            </a:r>
            <a:r>
              <a:rPr lang="en-US" altLang="en-US" i="1"/>
              <a:t>A</a:t>
            </a:r>
            <a:r>
              <a:rPr lang="en-US" altLang="en-US"/>
              <a:t>) and the mutant </a:t>
            </a:r>
            <a:r>
              <a:rPr lang="en-US" altLang="en-US" i="1"/>
              <a:t>yellow </a:t>
            </a:r>
            <a:r>
              <a:rPr lang="en-US" altLang="en-US"/>
              <a:t>allele (</a:t>
            </a:r>
            <a:r>
              <a:rPr lang="en-US" altLang="en-US" i="1"/>
              <a:t>A</a:t>
            </a:r>
            <a:r>
              <a:rPr lang="en-US" altLang="en-US" i="1" baseline="30000"/>
              <a:t>Y</a:t>
            </a:r>
            <a:r>
              <a:rPr lang="en-US" altLang="en-US"/>
              <a:t>) in the mouse. Note that the mutant allele behaves dominantly to the normal allele in controlling coat color, but it also behaves as a homozygous recessive lethal allele. The genotype </a:t>
            </a:r>
            <a:r>
              <a:rPr lang="en-US" altLang="en-US" i="1"/>
              <a:t>A</a:t>
            </a:r>
            <a:r>
              <a:rPr lang="en-US" altLang="en-US" i="1" baseline="30000"/>
              <a:t>Y </a:t>
            </a:r>
            <a:r>
              <a:rPr lang="en-US" altLang="en-US" i="1"/>
              <a:t>A</a:t>
            </a:r>
            <a:r>
              <a:rPr lang="en-US" altLang="en-US" i="1" baseline="30000"/>
              <a:t>Y </a:t>
            </a:r>
            <a:r>
              <a:rPr lang="en-US" altLang="en-US"/>
              <a:t>does not survive.</a:t>
            </a:r>
          </a:p>
        </p:txBody>
      </p:sp>
    </p:spTree>
    <p:extLst>
      <p:ext uri="{BB962C8B-B14F-4D97-AF65-F5344CB8AC3E}">
        <p14:creationId xmlns:p14="http://schemas.microsoft.com/office/powerpoint/2010/main" val="116473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5E82D63-E3F5-CE4E-B9B1-342A16A88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41442EE-5186-504B-9673-156E082F7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F018E45-8974-724D-932F-99F64FE97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B4FE1D-0505-CE43-A252-AC52B687DB1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4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C1E0C85-4A4C-844A-926B-A35441DC80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8FE8CFA8-4EEC-704F-80D7-1727FCE7E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583FC96-33A8-0C4E-8815-44D2431E7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C63143-AAE6-0F41-9A31-E47878E41BF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4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D878DFB-0329-0446-A37E-DCECC8C1D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FCC056B4-4D11-404B-A635-14438523E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AD00454-15E8-874B-8C96-C1C4BD75C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EA1D8C-79A8-3C44-A7B3-A7A4D7AD8A0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5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5CD9A812-4C43-4242-9141-262FEB02D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753EC16B-D148-304A-AC18-B9BF0EFDB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D29BC0AB-633B-FB4A-A626-2FC864C1C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7A0A08-F871-6A44-97D7-7F5FE9BC91F9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0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1D8D866F-2C72-E041-A6FB-0B121E6D63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D44FD034-6B25-F640-821B-E67AD6A2A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05403482-99B0-094D-BB07-A61493907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BA7D1C-50A9-164B-8FEC-2F2073EB3A9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163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B1B8676C-8DCA-164D-928C-A3673D1F1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1E63F32-3633-5648-9784-9257159AE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F791ECC7-5BC7-0242-82AD-A7D70130DB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446458-028E-7E4A-9F71-3B9670E1CCF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37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DAC1120-B6B8-264D-B201-B4F2EC24D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CABAD0-73ED-3641-B824-83DFCD36842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115170C-1671-0043-987D-71C4FA01C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FB95297-7494-404E-9C8F-AB42E69AB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Figure 4-3 A partial pedigree of a woman displaying the Bombay phenotype. Functionally, her ABO blood group behaves as type O. Genetically, she is type B.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504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F7806255-4F49-4245-A84E-7D03DEA10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BBCA7F84-6E4B-0345-9CA3-D5FC0EBEA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E2D21B7B-AA7B-0346-A015-7E48E41BD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339BD-B392-E641-9DF4-63A2678CEEE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926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C6D6CA69-71AA-664C-8FDF-267C72000E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A49279F-8C9E-374A-ACB0-0F5DD7B3C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7D1A9AA-80CD-5B4F-996A-662774024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FD20EE-446E-C942-8B40-1ED7DA9C8E91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96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9D34330-4842-7349-99BA-C784DD9D9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CC4EF326-1840-AB42-BE62-3E60E5485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2CBDD198-A6C5-3349-A1AA-5668ECE30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AC7D6E-B0FD-B54E-A6EE-AC11B2E43525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41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926E49DB-E1F4-1147-933D-53CB2D45E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6CC59968-9014-8341-B70F-434FCE3A5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A7E60F20-CD95-FF4A-A9C3-7950D624B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EF051B-DCB0-A149-9CCD-B907B795F333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31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69B41756-BEB7-C94B-9400-D43E604993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D7D64263-CCC1-FA49-9E6B-7C38676CA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651804F2-9780-7248-8875-6A2F46BEF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49FC4D-F334-9C4B-8F6D-7833459CB77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1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7F89B5B-3460-444A-AF70-F3DF4EC9CE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98697DF-9D8D-EB40-911E-B7E0B5AC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7DACCCD-17C9-E942-BAA6-56AD37002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803956-E21C-FF48-9E45-C21FF16DF3B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69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E80BD45-D1E9-AA45-8AD3-150C61514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8FC24F-C7B7-7447-A164-891391A8FC8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3FC06EC-4402-4241-969A-E7351D0EC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7354B5E-3297-FF4A-8740-9D9E5B3EC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Table 4.2  Some of the Alleles Present at the white Locus of Drosophila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246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36FD959A-CF51-C14F-8333-805F3AB16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D47DCE7-B7C6-7C46-A6E3-005C42947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66CEFEF-0309-B24D-98CE-384B4B6058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C9ABC0-C9F3-CB4B-AF3D-78BE9387033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6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488E6B2-23EA-1F49-95CA-FC6D20C645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F1251D6-9F87-064F-9F9A-AD4C11A7D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22C8F48-EEFA-BF44-BA87-CA12FC265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05E153-7B0C-9E49-BD09-B3C8CEBC09E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29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38D4953-74CD-EF41-AF95-A08D2DE77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AC76EE1-D47B-964B-A19A-36835BDB8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6A32278-414B-4B4B-84E8-DDAB345B7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530448-99E1-554D-A77C-E951AA84980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0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32D9DF5-80D7-8441-ADFA-686B9C643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F02BEFA-8446-9B4C-AD87-617A3BBB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2A7EBC0-4658-2D4B-88CB-27E9A6183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F40AF4-CF10-B74E-A382-EE33EABD7D5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1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66D3463-6FD5-DD46-9749-DF08936F93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6708FD98-231E-1845-8FB1-95F0F0EDA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82E610B-44D1-424F-AF14-85A6E50DF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A8E7D8-5059-954E-9395-43184934BAAD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6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F71-9C4E-44A9-A342-783EC69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04D5-5054-435A-A211-32CD5B3D5E5D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BB5E-D1F8-4EB1-8653-82A34B1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BA6-8061-4ABF-BC57-3FC4EFD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F650-B2BA-48EC-B475-ACB76B60B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FF34-4300-4A97-A66B-5A9829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BEB-3793-43E6-BB96-D0FCC118C386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E483-C158-4B52-B6DD-FA9966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8FA5-D978-46F6-96B6-D823C63F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353-0CCE-441F-A7C0-9E244E7A0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5A78-3DDB-4BBA-AD10-3AAF3B1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BF4B-9E97-4408-9E11-C7B468A16FEC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8F81-C685-4CCF-B435-91EE6C16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830E-4619-4A14-9F11-549010C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414-6EE9-4F62-AA21-B423E6F76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C6D-CBBF-4323-9839-58BC457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1B3-B5EB-4EFE-A9A1-1EC9C37A7AA1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8139-B5C4-47F2-894F-1FABCC2A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1372-F2B8-47FC-B034-12D281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C966-C393-4FB6-8B81-744FE7A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110B-DD2E-4C9C-B63D-9C2743B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B45-374B-4E7C-B936-92FA5156DC17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AD27-F437-4B2D-ABD6-830E1F8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26FE-5930-4227-9741-A2667DA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5AE-171A-453F-9A65-31BCA20B1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29377-EF70-4249-8F76-35F586E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9A3-1802-4C8B-BAC6-3411A542377A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39EFF-AD78-44B0-A35B-480E720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93D91-5D54-471C-B67F-28BBFEC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61B-1930-42CF-A1BD-82916108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211FA-53D8-4753-9CA0-A719549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4061-C2BC-4AC5-AA68-91FF970BD6ED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C4C7C-55F4-43BD-B5AD-2A1FAD16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88CB8-66C9-4FE7-93A8-D2048D05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CD8-FB1A-45D0-9793-0AF4F90E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BFB474-8A2F-4023-B92D-9F7A516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40B-9DD2-4419-9BF7-D27D53144A62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B87FAB-BC2C-4EEE-A12C-3D2AE876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4F4C0-F271-4B46-8925-7170984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0669-8593-467E-B722-38AFBB852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3D189-F66D-4950-A895-185334F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116-D968-4423-940B-16E3CAC5A774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4DE60-65A3-42ED-AF2A-1DE5E34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AFE95-8D5D-40A1-9119-52F27AC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4A43-0D9C-4EA2-BFE0-32EE84EA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52DE7-5B78-4CE1-A79D-A4F17BB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BA-562D-48D4-A2A9-2102C7685962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FD1CC-643F-4EA6-B348-C113353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98ACFE-1129-4639-870C-486A9A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481C-81C0-4A20-84F1-2120ADB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1D9B9-526D-411F-96A4-8BB32B0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4038-7BCD-488E-BEE3-40BF2B2189AE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3F24A2-B383-42A2-B93D-3C6178D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1B2C6-230E-4670-9FD1-534E1CC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9F5D-27B3-40E8-A66C-354AA23D2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618B5-F462-420B-A633-089730810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F4E343-45D3-4902-802F-1B21B589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09AD-38E2-5342-AB79-0B062BB33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0F369-C911-4CFF-9130-84EABB09D334}" type="datetimeFigureOut">
              <a:rPr lang="en-US" altLang="en-US"/>
              <a:pPr>
                <a:defRPr/>
              </a:pPr>
              <a:t>10/18/19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67A-C6C4-9148-8C85-A40DC8FB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FACB-30E1-774C-9284-202A4CC2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860FF-4679-46A8-A755-F2C5FE14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educational/medicine/bloodtypingga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26ED0D5-7FC6-4CA1-BC65-B2248FD0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/>
              </a:rPr>
              <a:t>Lecture 19</a:t>
            </a:r>
            <a:br>
              <a:rPr lang="en-US" altLang="en-US" dirty="0"/>
            </a:br>
            <a:r>
              <a:rPr lang="en-US" altLang="en-US" dirty="0">
                <a:ea typeface="MS PGothic"/>
              </a:rPr>
              <a:t>October 18, 2019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B3BB630-F523-3E4C-9710-40C1DE4F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Exam 2 Returned today.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Great job in lab!---Our </a:t>
            </a:r>
            <a:r>
              <a:rPr lang="en-US" i="1" dirty="0">
                <a:ea typeface="MS PGothic" charset="0"/>
              </a:rPr>
              <a:t>cv, y, f </a:t>
            </a:r>
            <a:r>
              <a:rPr lang="en-US" dirty="0">
                <a:ea typeface="MS PGothic" charset="0"/>
              </a:rPr>
              <a:t>flies should be emerging next week---so be prepared to do some independent work in the lab.  Instructions coming.  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6072DCD-6739-9E49-8C44-2518AA22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gene in mammals also shows 100s of alleles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E15F7E4-15F2-5F48-91F9-FE08AAB35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Major histocompatability complex (</a:t>
            </a:r>
            <a:r>
              <a:rPr lang="en-US" altLang="en-US" sz="2400">
                <a:solidFill>
                  <a:srgbClr val="FF0000"/>
                </a:solidFill>
              </a:rPr>
              <a:t>MHC</a:t>
            </a:r>
            <a:r>
              <a:rPr lang="en-US" altLang="en-US" sz="2400"/>
              <a:t>)</a:t>
            </a:r>
          </a:p>
          <a:p>
            <a:pPr lvl="1" eaLnBrk="1" hangingPunct="1"/>
            <a:r>
              <a:rPr lang="en-US" altLang="en-US" sz="2400"/>
              <a:t>Gene encoding a protein needed for immune responses.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lvl="1" eaLnBrk="1" hangingPunct="1"/>
            <a:r>
              <a:rPr lang="en-US" altLang="en-US" sz="2400"/>
              <a:t>Shows such variability to allow the population to effectively deal with many pathogens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Gene is so variable (polymorphic) that few unrelated people share the same MHC genotype. (Virtually everyone is a heterozygote).</a:t>
            </a:r>
          </a:p>
        </p:txBody>
      </p:sp>
    </p:spTree>
    <p:extLst>
      <p:ext uri="{BB962C8B-B14F-4D97-AF65-F5344CB8AC3E}">
        <p14:creationId xmlns:p14="http://schemas.microsoft.com/office/powerpoint/2010/main" val="10261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AFB27AC-47A3-E44A-B66D-BC32049E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br>
              <a:rPr lang="en-US" altLang="en-US" sz="2400"/>
            </a:br>
            <a:br>
              <a:rPr lang="en-US" altLang="en-US" sz="2400"/>
            </a:br>
            <a:r>
              <a:rPr lang="en-US" altLang="en-US" sz="3200"/>
              <a:t>Why do we care about MHC?...</a:t>
            </a:r>
            <a:br>
              <a:rPr lang="en-US" altLang="en-US" sz="2400"/>
            </a:br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F89FF939-E51B-7642-BDB0-6BDBBB19C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Important in normal immunity</a:t>
            </a:r>
          </a:p>
          <a:p>
            <a:pPr eaLnBrk="1" hangingPunct="1"/>
            <a:r>
              <a:rPr lang="en-US" altLang="en-US"/>
              <a:t>We have discovered it is reason that tissue transplants fail.   Some MHC proteins must be identical for the recipient to accept donated tissue.</a:t>
            </a:r>
          </a:p>
          <a:p>
            <a:pPr lvl="1" eaLnBrk="1" hangingPunct="1"/>
            <a:r>
              <a:rPr lang="ja-JP" altLang="en-US"/>
              <a:t>“</a:t>
            </a:r>
            <a:r>
              <a:rPr lang="en-US" altLang="ja-JP"/>
              <a:t>tissue match</a:t>
            </a:r>
            <a:r>
              <a:rPr lang="ja-JP" altLang="en-US"/>
              <a:t>”</a:t>
            </a:r>
            <a:r>
              <a:rPr lang="en-US" altLang="ja-JP"/>
              <a:t>  is really MHC match.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Why do we often arrange tissue transplants with family members?...</a:t>
            </a:r>
          </a:p>
        </p:txBody>
      </p:sp>
    </p:spTree>
    <p:extLst>
      <p:ext uri="{BB962C8B-B14F-4D97-AF65-F5344CB8AC3E}">
        <p14:creationId xmlns:p14="http://schemas.microsoft.com/office/powerpoint/2010/main" val="165353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8B33F2B-7D60-964A-B208-60073788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458200" cy="2697163"/>
          </a:xfrm>
        </p:spPr>
        <p:txBody>
          <a:bodyPr/>
          <a:lstStyle/>
          <a:p>
            <a:r>
              <a:rPr lang="en-US" altLang="en-US" sz="2800"/>
              <a:t>Think of just one MHC gene</a:t>
            </a:r>
            <a:br>
              <a:rPr lang="en-US" altLang="en-US" sz="2800"/>
            </a:br>
            <a:r>
              <a:rPr lang="en-US" altLang="en-US" sz="2800"/>
              <a:t>Theoretically, you could match  your siblings.  You have a 25% chance of matching one of your siblings (4 unique genotypes</a:t>
            </a:r>
            <a:r>
              <a:rPr lang="en-US" altLang="en-US" sz="3600"/>
              <a:t>).</a:t>
            </a:r>
          </a:p>
        </p:txBody>
      </p:sp>
      <p:pic>
        <p:nvPicPr>
          <p:cNvPr id="33795" name="Content Placeholder 3">
            <a:extLst>
              <a:ext uri="{FF2B5EF4-FFF2-40B4-BE49-F238E27FC236}">
                <a16:creationId xmlns:a16="http://schemas.microsoft.com/office/drawing/2014/main" id="{DAEAD907-267D-C541-8997-F8E4CDD1E1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4243"/>
          <a:stretch>
            <a:fillRect/>
          </a:stretch>
        </p:blipFill>
        <p:spPr>
          <a:xfrm>
            <a:off x="457200" y="2514600"/>
            <a:ext cx="7696200" cy="4232275"/>
          </a:xfrm>
        </p:spPr>
      </p:pic>
    </p:spTree>
    <p:extLst>
      <p:ext uri="{BB962C8B-B14F-4D97-AF65-F5344CB8AC3E}">
        <p14:creationId xmlns:p14="http://schemas.microsoft.com/office/powerpoint/2010/main" val="156143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DD9324C-C5DC-114E-A1B6-34C65812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/>
          <a:lstStyle/>
          <a:p>
            <a:r>
              <a:rPr lang="en-US" altLang="en-US" dirty="0"/>
              <a:t>The need for unrelated donors…for organs, including bone marrow</a:t>
            </a:r>
            <a:br>
              <a:rPr lang="en-US" altLang="en-US" dirty="0"/>
            </a:br>
            <a:r>
              <a:rPr lang="en-US" altLang="en-US" sz="3200" dirty="0"/>
              <a:t>(Next semester--- bone marrow registry drive)</a:t>
            </a:r>
          </a:p>
        </p:txBody>
      </p:sp>
      <p:pic>
        <p:nvPicPr>
          <p:cNvPr id="34819" name="Content Placeholder 3">
            <a:extLst>
              <a:ext uri="{FF2B5EF4-FFF2-40B4-BE49-F238E27FC236}">
                <a16:creationId xmlns:a16="http://schemas.microsoft.com/office/drawing/2014/main" id="{BD7A589B-0322-8548-9E62-6813E73258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49" r="-45749"/>
          <a:stretch>
            <a:fillRect/>
          </a:stretch>
        </p:blipFill>
        <p:spPr>
          <a:xfrm>
            <a:off x="533400" y="21034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419679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6FA0A47-F19B-8243-9FB0-CAE43476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Extension #5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3A37049-6EDB-6A4A-BA12-5C9A17D3C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Lethal alleles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In some matings we may see non-Mendelian ratios if some of the offspring fail to survive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44842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7CBD392-0EEF-A347-8976-F7321BE1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DACBF93-C920-4144-9D0A-4DCBC788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Indicates that the gene in question encodes something essential for survival</a:t>
            </a:r>
          </a:p>
        </p:txBody>
      </p:sp>
    </p:spTree>
    <p:extLst>
      <p:ext uri="{BB962C8B-B14F-4D97-AF65-F5344CB8AC3E}">
        <p14:creationId xmlns:p14="http://schemas.microsoft.com/office/powerpoint/2010/main" val="316296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2BCE76A-C18A-CE40-BF42-664A9A44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noted in an interesting cross of mice with variation in fur color…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85D27848-9ECD-3240-A367-E97B2040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Wild type </a:t>
            </a:r>
            <a:r>
              <a:rPr lang="en-US" altLang="en-US"/>
              <a:t>color= </a:t>
            </a:r>
            <a:r>
              <a:rPr lang="en-US" altLang="en-US">
                <a:solidFill>
                  <a:srgbClr val="FF0000"/>
                </a:solidFill>
              </a:rPr>
              <a:t>agouti </a:t>
            </a:r>
            <a:r>
              <a:rPr lang="en-US" altLang="en-US"/>
              <a:t>(yellow pigment deposited on a black hair shaft)</a:t>
            </a:r>
          </a:p>
          <a:p>
            <a:pPr eaLnBrk="1" hangingPunct="1"/>
            <a:r>
              <a:rPr lang="en-US" altLang="en-US"/>
              <a:t>Wild type allele=A</a:t>
            </a:r>
          </a:p>
          <a:p>
            <a:pPr eaLnBrk="1" hangingPunct="1"/>
            <a:r>
              <a:rPr lang="en-US" altLang="en-US"/>
              <a:t>Dominant mutation (A</a:t>
            </a:r>
            <a:r>
              <a:rPr lang="en-US" altLang="en-US" baseline="30000"/>
              <a:t>y</a:t>
            </a:r>
            <a:r>
              <a:rPr lang="en-US" altLang="en-US"/>
              <a:t>) results in yellow fur.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What do you expect in a cross of 2 yellow mice (heterozygotes)?  A A</a:t>
            </a:r>
            <a:r>
              <a:rPr lang="en-US" altLang="en-US" baseline="30000"/>
              <a:t>y </a:t>
            </a:r>
            <a:r>
              <a:rPr lang="en-US" altLang="en-US"/>
              <a:t> X A A</a:t>
            </a:r>
            <a:r>
              <a:rPr lang="en-US" altLang="en-US" baseline="30000"/>
              <a:t>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5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753444-3E74-5B43-8252-DB9994128E3E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256698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94914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58188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3669106"/>
                    </a:ext>
                  </a:extLst>
                </a:gridCol>
              </a:tblGrid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75499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32759"/>
                  </a:ext>
                </a:extLst>
              </a:tr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20918"/>
                  </a:ext>
                </a:extLst>
              </a:tr>
            </a:tbl>
          </a:graphicData>
        </a:graphic>
      </p:graphicFrame>
      <p:sp>
        <p:nvSpPr>
          <p:cNvPr id="42010" name="TextBox 5">
            <a:extLst>
              <a:ext uri="{FF2B5EF4-FFF2-40B4-BE49-F238E27FC236}">
                <a16:creationId xmlns:a16="http://schemas.microsoft.com/office/drawing/2014/main" id="{CAC779E2-8EBB-EE49-AE1A-ABB950738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81525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Expect?...3 yellow: 1 agouti</a:t>
            </a:r>
          </a:p>
        </p:txBody>
      </p:sp>
    </p:spTree>
    <p:extLst>
      <p:ext uri="{BB962C8B-B14F-4D97-AF65-F5344CB8AC3E}">
        <p14:creationId xmlns:p14="http://schemas.microsoft.com/office/powerpoint/2010/main" val="361488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7">
            <a:extLst>
              <a:ext uri="{FF2B5EF4-FFF2-40B4-BE49-F238E27FC236}">
                <a16:creationId xmlns:a16="http://schemas.microsoft.com/office/drawing/2014/main" id="{318E6B83-3D8D-F044-8DD3-4F7AA876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4.4</a:t>
            </a:r>
          </a:p>
        </p:txBody>
      </p:sp>
      <p:pic>
        <p:nvPicPr>
          <p:cNvPr id="44035" name="Picture 12">
            <a:extLst>
              <a:ext uri="{FF2B5EF4-FFF2-40B4-BE49-F238E27FC236}">
                <a16:creationId xmlns:a16="http://schemas.microsoft.com/office/drawing/2014/main" id="{2C39D2C2-5E5E-8647-9881-9597B3E4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>
            <a:fillRect/>
          </a:stretch>
        </p:blipFill>
        <p:spPr bwMode="auto">
          <a:xfrm>
            <a:off x="1828800" y="304800"/>
            <a:ext cx="5516563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BA29972-5ACD-9447-9A2D-404E0D24F058}"/>
              </a:ext>
            </a:extLst>
          </p:cNvPr>
          <p:cNvSpPr/>
          <p:nvPr/>
        </p:nvSpPr>
        <p:spPr>
          <a:xfrm>
            <a:off x="3886200" y="152400"/>
            <a:ext cx="1752600" cy="464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5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A3648297-76E3-DB4F-802B-21A90418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observe~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/>
              <a:t> yellow:1 agouti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C34EEA1D-CB96-7A44-9BDB-17A7AB8D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Explanation…looks like the 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</a:t>
            </a:r>
            <a:r>
              <a:rPr lang="en-US" altLang="en-US"/>
              <a:t> genotype which we expect to be yellow, is also a lethal genotype.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 (A</a:t>
            </a:r>
            <a:r>
              <a:rPr lang="en-US" altLang="en-US" baseline="30000"/>
              <a:t>y </a:t>
            </a:r>
            <a:r>
              <a:rPr lang="en-US" altLang="en-US"/>
              <a:t> is called a recessive lethal allele).  Mice with this genotype die before they are born.  They are not observed in the offspring.</a:t>
            </a:r>
          </a:p>
        </p:txBody>
      </p:sp>
    </p:spTree>
    <p:extLst>
      <p:ext uri="{BB962C8B-B14F-4D97-AF65-F5344CB8AC3E}">
        <p14:creationId xmlns:p14="http://schemas.microsoft.com/office/powerpoint/2010/main" val="96900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6C35-2E8E-0B4F-A5AC-47FB870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17A5-7AF9-4D43-B9E8-BA5DF27B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562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Extensions of Mendel’s observations…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3A0A4-9DDA-A241-AB2D-6B2A6AC737F1}"/>
              </a:ext>
            </a:extLst>
          </p:cNvPr>
          <p:cNvSpPr txBox="1">
            <a:spLocks/>
          </p:cNvSpPr>
          <p:nvPr/>
        </p:nvSpPr>
        <p:spPr bwMode="auto">
          <a:xfrm>
            <a:off x="386644" y="2468562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u="sng"/>
              <a:t>Blood type</a:t>
            </a:r>
            <a:r>
              <a:rPr lang="en-US" altLang="en-US" sz="2400" b="1"/>
              <a:t>	</a:t>
            </a:r>
            <a:r>
              <a:rPr lang="en-US" altLang="en-US" sz="2400" b="1" u="sng"/>
              <a:t>rbc antigen</a:t>
            </a:r>
            <a:r>
              <a:rPr lang="en-US" altLang="en-US" sz="2400" b="1"/>
              <a:t>	</a:t>
            </a:r>
            <a:r>
              <a:rPr lang="en-US" altLang="en-US" sz="2400" b="1" u="sng"/>
              <a:t>antibody produced     </a:t>
            </a:r>
            <a:r>
              <a:rPr lang="en-US" altLang="en-US" sz="1400" b="1" u="sng"/>
              <a:t>result as  transfusion recipient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A		              A			anti-B		</a:t>
            </a:r>
            <a:r>
              <a:rPr lang="en-US" altLang="en-US" sz="1800"/>
              <a:t>agglutinates B RBCs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  B			B			anti-A		</a:t>
            </a:r>
            <a:r>
              <a:rPr lang="en-US" altLang="en-US" sz="1800"/>
              <a:t>agglutinates A RBCs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AB		         A and B		             none	 	</a:t>
            </a:r>
            <a:r>
              <a:rPr lang="en-US" altLang="en-US" sz="1800"/>
              <a:t>no agglutination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O 		       no A nor B		anti-A and anti-B	</a:t>
            </a:r>
            <a:r>
              <a:rPr lang="en-US" altLang="en-US" sz="1800"/>
              <a:t>agglutinates A, B, 								AB  RBCs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4011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74D09A66-FE1E-E64B-B695-3AE13AEB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Molecular mechanism?...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F01B3DD-813E-4440-B492-EF421AFB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Nothing to do with yellow fur!</a:t>
            </a:r>
          </a:p>
          <a:p>
            <a:pPr lvl="1" eaLnBrk="1" hangingPunct="1"/>
            <a:r>
              <a:rPr lang="en-US" altLang="en-US"/>
              <a:t>Y mutation/allele is really a large deletion of a chromosome region (which affects regulation of yellow pigmentation)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AND.. which affects the nearby gene called </a:t>
            </a:r>
            <a:r>
              <a:rPr lang="en-US" altLang="en-US" i="1"/>
              <a:t>merc</a:t>
            </a:r>
            <a:r>
              <a:rPr lang="en-US" altLang="en-US"/>
              <a:t>. The merc gene product is essential for normal development—so in 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 </a:t>
            </a:r>
            <a:r>
              <a:rPr lang="en-US" altLang="en-US"/>
              <a:t>mice</a:t>
            </a:r>
            <a:r>
              <a:rPr lang="en-US" altLang="en-US" baseline="30000"/>
              <a:t>,</a:t>
            </a:r>
            <a:r>
              <a:rPr lang="en-US" altLang="en-US"/>
              <a:t> the wild type </a:t>
            </a:r>
            <a:r>
              <a:rPr lang="en-US" altLang="en-US" i="1"/>
              <a:t>merc</a:t>
            </a:r>
            <a:r>
              <a:rPr lang="en-US" altLang="en-US"/>
              <a:t> alleles are lost in both chromosomes.</a:t>
            </a:r>
          </a:p>
        </p:txBody>
      </p:sp>
    </p:spTree>
    <p:extLst>
      <p:ext uri="{BB962C8B-B14F-4D97-AF65-F5344CB8AC3E}">
        <p14:creationId xmlns:p14="http://schemas.microsoft.com/office/powerpoint/2010/main" val="127503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5D1457D-E91A-BE43-AB19-40546BBD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71BA9317-3ED8-1D49-9958-01C69FCD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Lethal alleles…</a:t>
            </a:r>
          </a:p>
          <a:p>
            <a:pPr lvl="1" eaLnBrk="1" hangingPunct="1"/>
            <a:r>
              <a:rPr lang="en-US" altLang="en-US"/>
              <a:t>Can be recessive or dominant</a:t>
            </a:r>
          </a:p>
          <a:p>
            <a:pPr lvl="2" eaLnBrk="1" hangingPunct="1"/>
            <a:r>
              <a:rPr lang="en-US" altLang="en-US"/>
              <a:t>Recessive	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 </a:t>
            </a:r>
          </a:p>
          <a:p>
            <a:pPr lvl="2" eaLnBrk="1" hangingPunct="1"/>
            <a:r>
              <a:rPr lang="en-US" altLang="en-US"/>
              <a:t>Dominant	(Huntington allele) Hh—get 				Huntington disease and eventually 			die from it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/>
              <a:t>Can be expressed before or after birth (A</a:t>
            </a:r>
            <a:r>
              <a:rPr lang="en-US" altLang="en-US" baseline="30000"/>
              <a:t>y</a:t>
            </a:r>
            <a:r>
              <a:rPr lang="en-US" altLang="en-US"/>
              <a:t> A</a:t>
            </a:r>
            <a:r>
              <a:rPr lang="en-US" altLang="en-US" baseline="30000"/>
              <a:t>y  </a:t>
            </a:r>
            <a:r>
              <a:rPr lang="en-US" altLang="en-US"/>
              <a:t>is embryonic lethal; Hh is lethal in adulthood)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30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FFAD1DD-D2F6-E042-8241-90AF1BEA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Extension #5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56DDFA9-A198-4C42-AEE7-38259BC6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Traits controlled by 2 or more genes.</a:t>
            </a:r>
          </a:p>
          <a:p>
            <a:pPr lvl="1" eaLnBrk="1" hangingPunct="1"/>
            <a:r>
              <a:rPr lang="en-US" altLang="en-US"/>
              <a:t>Drosophila eye color</a:t>
            </a:r>
          </a:p>
          <a:p>
            <a:pPr lvl="1" eaLnBrk="1" hangingPunct="1"/>
            <a:r>
              <a:rPr lang="en-US" altLang="en-US"/>
              <a:t>ABO blood type (we didn</a:t>
            </a:r>
            <a:r>
              <a:rPr lang="ja-JP" altLang="en-US"/>
              <a:t>’</a:t>
            </a:r>
            <a:r>
              <a:rPr lang="en-US" altLang="ja-JP"/>
              <a:t>t tell the whole story!)</a:t>
            </a:r>
          </a:p>
          <a:p>
            <a:pPr lvl="1" eaLnBrk="1" hangingPunct="1"/>
            <a:r>
              <a:rPr lang="en-US" altLang="en-US"/>
              <a:t>Labrador retriever color</a:t>
            </a:r>
          </a:p>
          <a:p>
            <a:pPr lvl="1" eaLnBrk="1" hangingPunct="1"/>
            <a:r>
              <a:rPr lang="en-US" altLang="en-US"/>
              <a:t>Many more!!!</a:t>
            </a:r>
          </a:p>
        </p:txBody>
      </p:sp>
    </p:spTree>
    <p:extLst>
      <p:ext uri="{BB962C8B-B14F-4D97-AF65-F5344CB8AC3E}">
        <p14:creationId xmlns:p14="http://schemas.microsoft.com/office/powerpoint/2010/main" val="3176799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B5D08CA-94C7-974C-89A9-833B5E0F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3D2287F9-37F0-2749-9DE5-129977A3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When a trait is controlled by more than one gene, we have to consider genotypes at 2+ loci to determine a single phenotype.</a:t>
            </a:r>
          </a:p>
        </p:txBody>
      </p:sp>
    </p:spTree>
    <p:extLst>
      <p:ext uri="{BB962C8B-B14F-4D97-AF65-F5344CB8AC3E}">
        <p14:creationId xmlns:p14="http://schemas.microsoft.com/office/powerpoint/2010/main" val="390710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97A860BF-97FE-7F4E-9C95-7F55CA87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with something familiar…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E8BB2143-F3DE-C243-94FF-F4922186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ABO blood type.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31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8">
            <a:extLst>
              <a:ext uri="{FF2B5EF4-FFF2-40B4-BE49-F238E27FC236}">
                <a16:creationId xmlns:a16="http://schemas.microsoft.com/office/drawing/2014/main" id="{08F0E35D-8292-864E-864B-4A44DFA8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4.3</a:t>
            </a:r>
          </a:p>
        </p:txBody>
      </p:sp>
      <p:pic>
        <p:nvPicPr>
          <p:cNvPr id="33794" name="Picture 13">
            <a:extLst>
              <a:ext uri="{FF2B5EF4-FFF2-40B4-BE49-F238E27FC236}">
                <a16:creationId xmlns:a16="http://schemas.microsoft.com/office/drawing/2014/main" id="{1EB698DD-9517-6F49-AC7B-FDC2E366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"/>
          <a:stretch>
            <a:fillRect/>
          </a:stretch>
        </p:blipFill>
        <p:spPr bwMode="auto">
          <a:xfrm>
            <a:off x="1600200" y="2286000"/>
            <a:ext cx="431641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3">
            <a:extLst>
              <a:ext uri="{FF2B5EF4-FFF2-40B4-BE49-F238E27FC236}">
                <a16:creationId xmlns:a16="http://schemas.microsoft.com/office/drawing/2014/main" id="{F3696D6B-2432-5148-919F-1D3E9EC4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0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What is wrong with this pedigree? Explain every inconsistency.</a:t>
            </a:r>
          </a:p>
        </p:txBody>
      </p:sp>
    </p:spTree>
    <p:extLst>
      <p:ext uri="{BB962C8B-B14F-4D97-AF65-F5344CB8AC3E}">
        <p14:creationId xmlns:p14="http://schemas.microsoft.com/office/powerpoint/2010/main" val="413903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3B57ED7-A40C-9D43-91CF-FA33602A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FD789E41-7DCB-4546-A2DF-6315829A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105400"/>
          </a:xfrm>
        </p:spPr>
        <p:txBody>
          <a:bodyPr/>
          <a:lstStyle/>
          <a:p>
            <a:r>
              <a:rPr lang="en-US" altLang="en-US"/>
              <a:t>Proband—a woman in Bombay ( now called Mumbai) India.</a:t>
            </a:r>
          </a:p>
          <a:p>
            <a:pPr lvl="1"/>
            <a:r>
              <a:rPr lang="en-US" altLang="en-US"/>
              <a:t>Blood testing showed no A or B antigens on her rbc, despite having parents A and AB.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/>
            <a:r>
              <a:rPr lang="en-US" altLang="en-US"/>
              <a:t>She had a  son and daughter who clearly inherited an I</a:t>
            </a:r>
            <a:r>
              <a:rPr lang="en-US" altLang="en-US" baseline="30000"/>
              <a:t>B</a:t>
            </a:r>
            <a:r>
              <a:rPr lang="en-US" altLang="en-US"/>
              <a:t> allele from her.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891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793D908E-6565-8D4B-9E2A-4BFE999F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825C001D-6574-154D-9FF3-BE2D1D863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Her O blood type was not the result of I</a:t>
            </a:r>
            <a:r>
              <a:rPr lang="en-US" altLang="en-US" baseline="30000"/>
              <a:t>o</a:t>
            </a:r>
            <a:r>
              <a:rPr lang="en-US" altLang="en-US"/>
              <a:t>I</a:t>
            </a:r>
            <a:r>
              <a:rPr lang="en-US" altLang="en-US" baseline="30000"/>
              <a:t>o</a:t>
            </a:r>
            <a:r>
              <a:rPr lang="en-US" altLang="en-US"/>
              <a:t> genotype.</a:t>
            </a:r>
          </a:p>
          <a:p>
            <a:endParaRPr lang="en-US" altLang="en-US"/>
          </a:p>
          <a:p>
            <a:r>
              <a:rPr lang="en-US" altLang="en-US"/>
              <a:t>She had a recessive mutation in a second gene called </a:t>
            </a:r>
            <a:r>
              <a:rPr lang="en-US" altLang="en-US" b="1" i="1"/>
              <a:t>Fut1</a:t>
            </a:r>
            <a:r>
              <a:rPr lang="en-US" altLang="en-US"/>
              <a:t>.  </a:t>
            </a:r>
            <a:r>
              <a:rPr lang="en-US" altLang="en-US" i="1"/>
              <a:t>Fut1</a:t>
            </a:r>
            <a:r>
              <a:rPr lang="en-US" altLang="en-US"/>
              <a:t> encodes a protein which controls the production of a</a:t>
            </a:r>
            <a:r>
              <a:rPr lang="en-US" altLang="en-US" i="1"/>
              <a:t> substrate </a:t>
            </a:r>
            <a:r>
              <a:rPr lang="en-US" altLang="en-US"/>
              <a:t>to which A and B antigens attach.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Substrate is called: </a:t>
            </a:r>
            <a:r>
              <a:rPr lang="en-US" altLang="en-US" b="1"/>
              <a:t>H substance</a:t>
            </a:r>
          </a:p>
        </p:txBody>
      </p:sp>
    </p:spTree>
    <p:extLst>
      <p:ext uri="{BB962C8B-B14F-4D97-AF65-F5344CB8AC3E}">
        <p14:creationId xmlns:p14="http://schemas.microsoft.com/office/powerpoint/2010/main" val="4947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E62A961-805B-AD4B-BF98-1A66AE7F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1A210BC-6EA5-5247-BD5C-7500BE67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recessive </a:t>
            </a:r>
            <a:r>
              <a:rPr lang="en-US" altLang="en-US" i="1"/>
              <a:t>h</a:t>
            </a:r>
            <a:r>
              <a:rPr lang="en-US" altLang="en-US"/>
              <a:t> allele is so rare that nearly everyone makes H substance (very few hh individuals).</a:t>
            </a:r>
          </a:p>
          <a:p>
            <a:pPr lvl="1"/>
            <a:r>
              <a:rPr lang="en-US" altLang="en-US"/>
              <a:t>Was not realized that a second gene was involved in ABO  expression until this </a:t>
            </a:r>
            <a:r>
              <a:rPr lang="ja-JP" altLang="en-US"/>
              <a:t>“</a:t>
            </a:r>
            <a:r>
              <a:rPr lang="en-US" altLang="ja-JP"/>
              <a:t>Bombay Phenotype</a:t>
            </a:r>
            <a:r>
              <a:rPr lang="ja-JP" altLang="en-US"/>
              <a:t>”</a:t>
            </a:r>
            <a:r>
              <a:rPr lang="en-US" altLang="ja-JP"/>
              <a:t> was recognized.</a:t>
            </a:r>
          </a:p>
          <a:p>
            <a:pPr lvl="1"/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659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5722A9A7-7D7C-4C4C-9697-C08D87F0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CA20282-4962-6B4C-88F9-07A206DA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Bombay phenotype is an example of: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</a:t>
            </a:r>
            <a:r>
              <a:rPr lang="en-US" altLang="en-US" b="1"/>
              <a:t>Epistasis</a:t>
            </a:r>
            <a:r>
              <a:rPr lang="en-US" altLang="en-US"/>
              <a:t>—In </a:t>
            </a:r>
            <a:r>
              <a:rPr lang="en-US" altLang="en-US" b="1"/>
              <a:t>epistasis</a:t>
            </a:r>
            <a:r>
              <a:rPr lang="en-US" altLang="en-US"/>
              <a:t>, </a:t>
            </a:r>
            <a:r>
              <a:rPr lang="en-US" altLang="en-US" i="1"/>
              <a:t>the expression of one gene masks or modifies expression of another gene.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We</a:t>
            </a:r>
            <a:r>
              <a:rPr lang="ja-JP" altLang="en-US"/>
              <a:t>’</a:t>
            </a:r>
            <a:r>
              <a:rPr lang="en-US" altLang="ja-JP"/>
              <a:t>ll return to this…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9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AE739242-A2F3-754C-AFBF-1C9423A1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41420"/>
            <a:ext cx="8534400" cy="69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7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D2BDFF1-B3EE-1046-AB65-046DCF33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the blood typing game at:</a:t>
            </a:r>
            <a:br>
              <a:rPr lang="en-US" altLang="en-US"/>
            </a:br>
            <a:r>
              <a:rPr lang="en-US" altLang="en-US"/>
              <a:t>Nobelprize.org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11F05A27-D42B-B842-AC36-0D671EB1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http://www.nobelprize.org/educational/medicine/bloodtypinggame/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77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9E589B6B-586E-AF45-82BD-6B6A3035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Rh incompatibility 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46E7778-506B-2841-9087-3F5E4B1CA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Rh-negative mother conceives an Rh-positive child.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Normally blood from fetus and mother never comes in direct contact because of the placenta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birth, however, placenta often ruptures and fetal rbcs may enter the mother</a:t>
            </a:r>
            <a:r>
              <a:rPr lang="ja-JP" altLang="en-US"/>
              <a:t>’</a:t>
            </a:r>
            <a:r>
              <a:rPr lang="en-US" altLang="ja-JP"/>
              <a:t>s circulation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Mother, who lacks Rh antigen sees it as </a:t>
            </a:r>
            <a:r>
              <a:rPr lang="ja-JP" altLang="en-US"/>
              <a:t>“</a:t>
            </a:r>
            <a:r>
              <a:rPr lang="en-US" altLang="ja-JP"/>
              <a:t>foreign</a:t>
            </a:r>
            <a:r>
              <a:rPr lang="ja-JP" altLang="en-US"/>
              <a:t>”</a:t>
            </a:r>
            <a:r>
              <a:rPr lang="en-US" altLang="ja-JP"/>
              <a:t> and begins to make  anti Rh-antibodies.  These antibodies can lyse/destroy rbcs with Rh antigen on them.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9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381619F-497C-004E-8DEC-084058E6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(more) Extension #4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4CC3F5D-33C9-1A4A-B0DB-0C408698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Genes with multiple alleles (examples)</a:t>
            </a:r>
          </a:p>
          <a:p>
            <a:pPr lvl="1" eaLnBrk="1" hangingPunct="1"/>
            <a:r>
              <a:rPr lang="en-US" altLang="en-US"/>
              <a:t>I gene (A, B, O) alleles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 i="1"/>
              <a:t>White</a:t>
            </a:r>
            <a:r>
              <a:rPr lang="en-US" altLang="en-US"/>
              <a:t>  gene (locus) in </a:t>
            </a:r>
            <a:r>
              <a:rPr lang="en-US" altLang="en-US" i="1"/>
              <a:t>Drosophila </a:t>
            </a:r>
            <a:r>
              <a:rPr lang="en-US" altLang="en-US"/>
              <a:t>(100+ alleles which give variation to the wild-type (brick red) color).  Variation at this gene gives possibility of many different eye colors/patterns.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i="1"/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8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>
            <a:extLst>
              <a:ext uri="{FF2B5EF4-FFF2-40B4-BE49-F238E27FC236}">
                <a16:creationId xmlns:a16="http://schemas.microsoft.com/office/drawing/2014/main" id="{FBBE05DE-CC70-9249-A430-F53EB18B3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Table 4.2</a:t>
            </a:r>
          </a:p>
        </p:txBody>
      </p:sp>
      <p:sp>
        <p:nvSpPr>
          <p:cNvPr id="24579" name="Rectangle 10">
            <a:extLst>
              <a:ext uri="{FF2B5EF4-FFF2-40B4-BE49-F238E27FC236}">
                <a16:creationId xmlns:a16="http://schemas.microsoft.com/office/drawing/2014/main" id="{DDDF3DB0-B8FC-5F47-882E-083D47B40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24580" name="Picture 11">
            <a:extLst>
              <a:ext uri="{FF2B5EF4-FFF2-40B4-BE49-F238E27FC236}">
                <a16:creationId xmlns:a16="http://schemas.microsoft.com/office/drawing/2014/main" id="{D8AE6921-2704-0949-9FE6-2CD8ED101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6"/>
          <a:stretch>
            <a:fillRect/>
          </a:stretch>
        </p:blipFill>
        <p:spPr bwMode="auto">
          <a:xfrm>
            <a:off x="304800" y="612775"/>
            <a:ext cx="85328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8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AA23F6A-AD16-1C45-896D-753213B9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White-apricot, white-blood, white-eosin</a:t>
            </a:r>
          </a:p>
        </p:txBody>
      </p:sp>
      <p:pic>
        <p:nvPicPr>
          <p:cNvPr id="26627" name="Content Placeholder 3">
            <a:extLst>
              <a:ext uri="{FF2B5EF4-FFF2-40B4-BE49-F238E27FC236}">
                <a16:creationId xmlns:a16="http://schemas.microsoft.com/office/drawing/2014/main" id="{7E4834EA-ED3C-0344-863C-577C8BB1C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97" r="-26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535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7017CE6-AFCD-834F-8F00-BD797CBD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happening at the molecular level?…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3705004-AA7F-8B4A-80B5-C2ED3D199EB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3" eaLnBrk="1" hangingPunct="1">
              <a:buFont typeface="Arial" panose="020B0604020202020204" pitchFamily="34" charset="0"/>
              <a:buNone/>
            </a:pPr>
            <a:r>
              <a:rPr lang="en-US" altLang="en-US" sz="3200" dirty="0"/>
              <a:t>Drosophila chromosome 4/(X)</a:t>
            </a:r>
          </a:p>
        </p:txBody>
      </p:sp>
      <p:grpSp>
        <p:nvGrpSpPr>
          <p:cNvPr id="27652" name="Group 15">
            <a:extLst>
              <a:ext uri="{FF2B5EF4-FFF2-40B4-BE49-F238E27FC236}">
                <a16:creationId xmlns:a16="http://schemas.microsoft.com/office/drawing/2014/main" id="{DE711B8C-3C52-314E-9499-B728C0593EF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676400"/>
            <a:ext cx="152400" cy="3886200"/>
            <a:chOff x="6705600" y="1981200"/>
            <a:chExt cx="152400" cy="3886200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F09E9C0-374B-A444-97A1-A8ACBED380CF}"/>
                </a:ext>
              </a:extLst>
            </p:cNvPr>
            <p:cNvGrpSpPr/>
            <p:nvPr/>
          </p:nvGrpSpPr>
          <p:grpSpPr>
            <a:xfrm>
              <a:off x="6705600" y="1981200"/>
              <a:ext cx="152400" cy="3886200"/>
              <a:chOff x="1752600" y="1981200"/>
              <a:chExt cx="152400" cy="3886200"/>
            </a:xfrm>
            <a:solidFill>
              <a:schemeClr val="bg1"/>
            </a:solidFill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60A6641-FB03-B84C-AD27-5264CDEE40B8}"/>
                  </a:ext>
                </a:extLst>
              </p:cNvPr>
              <p:cNvSpPr/>
              <p:nvPr/>
            </p:nvSpPr>
            <p:spPr>
              <a:xfrm>
                <a:off x="1752600" y="1981200"/>
                <a:ext cx="152400" cy="1066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C6F4EF-6BE3-3D4F-82AF-7AF10E7B2FEF}"/>
                  </a:ext>
                </a:extLst>
              </p:cNvPr>
              <p:cNvSpPr/>
              <p:nvPr/>
            </p:nvSpPr>
            <p:spPr>
              <a:xfrm>
                <a:off x="1752600" y="3048000"/>
                <a:ext cx="152400" cy="2819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8D326D-B796-154D-BC2C-ADDBACA3E0A9}"/>
                </a:ext>
              </a:extLst>
            </p:cNvPr>
            <p:cNvCxnSpPr/>
            <p:nvPr/>
          </p:nvCxnSpPr>
          <p:spPr>
            <a:xfrm>
              <a:off x="6705600" y="4953000"/>
              <a:ext cx="152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52C654-9B0E-AF44-9596-270BE43E2CC5}"/>
              </a:ext>
            </a:extLst>
          </p:cNvPr>
          <p:cNvCxnSpPr/>
          <p:nvPr/>
        </p:nvCxnSpPr>
        <p:spPr>
          <a:xfrm>
            <a:off x="5105400" y="4648200"/>
            <a:ext cx="1981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3">
            <a:extLst>
              <a:ext uri="{FF2B5EF4-FFF2-40B4-BE49-F238E27FC236}">
                <a16:creationId xmlns:a16="http://schemas.microsoft.com/office/drawing/2014/main" id="{E3DD417D-6443-5642-B2AB-0C67159B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19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White gene locus</a:t>
            </a:r>
          </a:p>
        </p:txBody>
      </p:sp>
      <p:sp>
        <p:nvSpPr>
          <p:cNvPr id="27655" name="TextBox 14">
            <a:extLst>
              <a:ext uri="{FF2B5EF4-FFF2-40B4-BE49-F238E27FC236}">
                <a16:creationId xmlns:a16="http://schemas.microsoft.com/office/drawing/2014/main" id="{BB89AA62-2C42-F947-AB52-48F8BCC8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Gene has been altered (mutated ) multiple times over time, resulting in many variations in a protein that controls eye color.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EFD78-5981-A344-A6C7-64459FBF704D}"/>
              </a:ext>
            </a:extLst>
          </p:cNvPr>
          <p:cNvSpPr txBox="1"/>
          <p:nvPr/>
        </p:nvSpPr>
        <p:spPr>
          <a:xfrm>
            <a:off x="71628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3427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15fall2019" id="{4730676C-6FA9-C345-BECF-E89A4A5E5E2B}" vid="{9F4E1826-619B-C14D-B240-255328F1E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957</Words>
  <Application>Microsoft Macintosh PowerPoint</Application>
  <PresentationFormat>On-screen Show (4:3)</PresentationFormat>
  <Paragraphs>142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Lecture 19 October 18, 2019</vt:lpstr>
      <vt:lpstr>Where were we?....</vt:lpstr>
      <vt:lpstr>PowerPoint Presentation</vt:lpstr>
      <vt:lpstr>Try the blood typing game at: Nobelprize.org</vt:lpstr>
      <vt:lpstr>Rh incompatibility </vt:lpstr>
      <vt:lpstr>(more) Extension #4</vt:lpstr>
      <vt:lpstr>PowerPoint Presentation</vt:lpstr>
      <vt:lpstr>White-apricot, white-blood, white-eosin</vt:lpstr>
      <vt:lpstr>What is happening at the molecular level?…</vt:lpstr>
      <vt:lpstr>A gene in mammals also shows 100s of alleles </vt:lpstr>
      <vt:lpstr>  Why do we care about MHC?... </vt:lpstr>
      <vt:lpstr>Think of just one MHC gene Theoretically, you could match  your siblings.  You have a 25% chance of matching one of your siblings (4 unique genotypes).</vt:lpstr>
      <vt:lpstr>The need for unrelated donors…for organs, including bone marrow (Next semester--- bone marrow registry drive)</vt:lpstr>
      <vt:lpstr>Extension #5</vt:lpstr>
      <vt:lpstr>PowerPoint Presentation</vt:lpstr>
      <vt:lpstr>noted in an interesting cross of mice with variation in fur color…</vt:lpstr>
      <vt:lpstr>PowerPoint Presentation</vt:lpstr>
      <vt:lpstr>PowerPoint Presentation</vt:lpstr>
      <vt:lpstr>observe~2 yellow:1 agouti</vt:lpstr>
      <vt:lpstr>Molecular mechanism?...</vt:lpstr>
      <vt:lpstr>PowerPoint Presentation</vt:lpstr>
      <vt:lpstr>Extension #5</vt:lpstr>
      <vt:lpstr>PowerPoint Presentation</vt:lpstr>
      <vt:lpstr>Start with something familiar…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October 7,2019</dc:title>
  <dc:subject/>
  <dc:creator>Super, Heidi</dc:creator>
  <cp:keywords/>
  <dc:description/>
  <cp:lastModifiedBy>Super, Heidi</cp:lastModifiedBy>
  <cp:revision>18</cp:revision>
  <cp:lastPrinted>2019-10-11T13:27:27Z</cp:lastPrinted>
  <dcterms:created xsi:type="dcterms:W3CDTF">2019-10-07T18:23:51Z</dcterms:created>
  <dcterms:modified xsi:type="dcterms:W3CDTF">2019-10-18T10:55:25Z</dcterms:modified>
  <cp:category/>
</cp:coreProperties>
</file>